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97" r:id="rId3"/>
    <p:sldId id="298" r:id="rId4"/>
    <p:sldId id="299" r:id="rId5"/>
    <p:sldId id="308" r:id="rId6"/>
    <p:sldId id="310" r:id="rId7"/>
    <p:sldId id="304" r:id="rId8"/>
    <p:sldId id="301" r:id="rId9"/>
    <p:sldId id="305" r:id="rId10"/>
    <p:sldId id="322" r:id="rId11"/>
    <p:sldId id="303" r:id="rId12"/>
    <p:sldId id="300" r:id="rId13"/>
    <p:sldId id="257" r:id="rId14"/>
    <p:sldId id="259" r:id="rId15"/>
    <p:sldId id="312" r:id="rId16"/>
    <p:sldId id="313" r:id="rId17"/>
    <p:sldId id="314" r:id="rId18"/>
    <p:sldId id="315" r:id="rId19"/>
    <p:sldId id="316" r:id="rId20"/>
    <p:sldId id="319" r:id="rId21"/>
    <p:sldId id="321" r:id="rId22"/>
    <p:sldId id="286" r:id="rId23"/>
    <p:sldId id="281" r:id="rId24"/>
    <p:sldId id="32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ulim Park" panose="020B0604020202020204" charset="0"/>
      <p:regular r:id="rId31"/>
      <p:bold r:id="rId32"/>
      <p:italic r:id="rId33"/>
      <p:boldItalic r:id="rId34"/>
    </p:embeddedFont>
    <p:embeddedFont>
      <p:font typeface="Kulim Park Light" panose="020B0604020202020204" charset="0"/>
      <p:regular r:id="rId35"/>
      <p:bold r:id="rId36"/>
      <p:italic r:id="rId37"/>
      <p:boldItalic r:id="rId38"/>
    </p:embeddedFont>
    <p:embeddedFont>
      <p:font typeface="Red Hat Display Black" panose="020B060402020202020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DD1"/>
    <a:srgbClr val="384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86B52-6440-4B21-BFC4-9BCF36ACD055}">
  <a:tblStyle styleId="{DCF86B52-6440-4B21-BFC4-9BCF36ACD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F73C34-68A6-4B0C-A614-A2AE2E5F4E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6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208cc9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208cc9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3208cc93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3208cc93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23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08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498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3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38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0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669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7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05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3208cc93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3208cc93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7742ba413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7742ba413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2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58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9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57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5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208cc9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208cc9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80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208cc9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208cc9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559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208cc9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208cc9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9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4194" y="1771550"/>
            <a:ext cx="60126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45810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10521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55831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9555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69189" y="2129106"/>
            <a:ext cx="75996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69189" y="2670407"/>
            <a:ext cx="7599600" cy="3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00500" y="1079200"/>
            <a:ext cx="4858200" cy="299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▸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lvl="1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╺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lvl="2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■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lvl="3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●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lvl="4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○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lvl="5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■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lvl="6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●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lvl="7" indent="-431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○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lvl="8" indent="-431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Font typeface="Kulim Park"/>
              <a:buChar char="■"/>
              <a:defRPr sz="3200" b="1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73700" y="871753"/>
            <a:ext cx="781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“</a:t>
            </a:r>
            <a:endParaRPr sz="7200">
              <a:solidFill>
                <a:schemeClr val="dk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46825" y="1636475"/>
            <a:ext cx="5412900" cy="25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╺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47599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45800" y="894725"/>
            <a:ext cx="3704100" cy="99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046825" y="2004175"/>
            <a:ext cx="3203100" cy="21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╺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46825" y="1636475"/>
            <a:ext cx="2575200" cy="260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╺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884518" y="1636475"/>
            <a:ext cx="2575200" cy="260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╺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1046825" y="1636475"/>
            <a:ext cx="2176800" cy="25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451503" y="1636475"/>
            <a:ext cx="2176800" cy="25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5856180" y="1636475"/>
            <a:ext cx="2176800" cy="25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88925" y="688925"/>
            <a:ext cx="7775100" cy="3766750"/>
          </a:xfrm>
          <a:custGeom>
            <a:avLst/>
            <a:gdLst/>
            <a:ahLst/>
            <a:cxnLst/>
            <a:rect l="l" t="t" r="r" b="b"/>
            <a:pathLst>
              <a:path w="311004" h="150670" extrusionOk="0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6825" y="1636475"/>
            <a:ext cx="54129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lim Park Light"/>
              <a:buChar char="▸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╺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●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○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●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○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74194" y="1771550"/>
            <a:ext cx="776278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i="1" spc="-150" dirty="0"/>
              <a:t>Программное средство</a:t>
            </a:r>
            <a:br>
              <a:rPr lang="ru-RU" sz="4000" dirty="0"/>
            </a:br>
            <a:r>
              <a:rPr lang="ru-R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Портфолио криптовалют</a:t>
            </a:r>
            <a:endParaRPr sz="4000" dirty="0"/>
          </a:p>
        </p:txBody>
      </p:sp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D1AF9D58-B7BC-4EDB-A8F4-91A0572964F6}"/>
              </a:ext>
            </a:extLst>
          </p:cNvPr>
          <p:cNvSpPr txBox="1">
            <a:spLocks/>
          </p:cNvSpPr>
          <p:nvPr/>
        </p:nvSpPr>
        <p:spPr>
          <a:xfrm>
            <a:off x="6334433" y="4113823"/>
            <a:ext cx="1902541" cy="2074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Автор</a:t>
            </a:r>
            <a:r>
              <a:rPr lang="en-US" dirty="0">
                <a:solidFill>
                  <a:schemeClr val="tx1"/>
                </a:solidFill>
              </a:rPr>
              <a:t> KD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160790" y="1216962"/>
            <a:ext cx="1475909" cy="99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</a:t>
            </a:r>
            <a:b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классов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16042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845EC"/>
                </a:solidFill>
              </a:rPr>
              <a:t>10</a:t>
            </a:fld>
            <a:endParaRPr dirty="0">
              <a:solidFill>
                <a:srgbClr val="3845EC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B6397A8-80C0-4693-B7CB-478DB532C58E}"/>
              </a:ext>
            </a:extLst>
          </p:cNvPr>
          <p:cNvCxnSpPr>
            <a:cxnSpLocks/>
          </p:cNvCxnSpPr>
          <p:nvPr/>
        </p:nvCxnSpPr>
        <p:spPr>
          <a:xfrm>
            <a:off x="701842" y="689811"/>
            <a:ext cx="1945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A6653D8-98C1-4ADC-8354-0E5ED4A8BF1F}"/>
              </a:ext>
            </a:extLst>
          </p:cNvPr>
          <p:cNvCxnSpPr>
            <a:cxnSpLocks/>
          </p:cNvCxnSpPr>
          <p:nvPr/>
        </p:nvCxnSpPr>
        <p:spPr>
          <a:xfrm>
            <a:off x="701842" y="4457700"/>
            <a:ext cx="1945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DD0D8F9-EF4E-4BD4-8398-770DE94B9EB0}"/>
              </a:ext>
            </a:extLst>
          </p:cNvPr>
          <p:cNvCxnSpPr>
            <a:cxnSpLocks/>
          </p:cNvCxnSpPr>
          <p:nvPr/>
        </p:nvCxnSpPr>
        <p:spPr>
          <a:xfrm>
            <a:off x="701842" y="2209962"/>
            <a:ext cx="0" cy="2243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F33F1B4-9CC0-469D-A1A7-41C69B279381}"/>
              </a:ext>
            </a:extLst>
          </p:cNvPr>
          <p:cNvCxnSpPr>
            <a:cxnSpLocks/>
          </p:cNvCxnSpPr>
          <p:nvPr/>
        </p:nvCxnSpPr>
        <p:spPr>
          <a:xfrm>
            <a:off x="2173704" y="4453689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2637557-630C-430A-A65A-2C0519243568}"/>
              </a:ext>
            </a:extLst>
          </p:cNvPr>
          <p:cNvCxnSpPr>
            <a:cxnSpLocks/>
          </p:cNvCxnSpPr>
          <p:nvPr/>
        </p:nvCxnSpPr>
        <p:spPr>
          <a:xfrm>
            <a:off x="2173704" y="683795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5119B6F-05C4-494A-99DF-819F37AAF62B}"/>
              </a:ext>
            </a:extLst>
          </p:cNvPr>
          <p:cNvCxnSpPr>
            <a:cxnSpLocks/>
          </p:cNvCxnSpPr>
          <p:nvPr/>
        </p:nvCxnSpPr>
        <p:spPr>
          <a:xfrm>
            <a:off x="8442158" y="689810"/>
            <a:ext cx="0" cy="3767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4631BD4-8FD1-41E3-BD4F-7D018145A1B4}"/>
              </a:ext>
            </a:extLst>
          </p:cNvPr>
          <p:cNvCxnSpPr>
            <a:cxnSpLocks/>
          </p:cNvCxnSpPr>
          <p:nvPr/>
        </p:nvCxnSpPr>
        <p:spPr>
          <a:xfrm>
            <a:off x="705852" y="683795"/>
            <a:ext cx="0" cy="5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3406D3-E26A-4F37-B6B4-57DCD99F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4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86" y="201032"/>
            <a:ext cx="3232006" cy="348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3E6BA38-4411-4404-B687-63593286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9000"/>
                    </a14:imgEffect>
                    <a14:imgEffect>
                      <a14:colorTemperature colorTemp="6506"/>
                    </a14:imgEffect>
                    <a14:imgEffect>
                      <a14:brightnessContrast bright="-15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5292" y="201032"/>
            <a:ext cx="4328694" cy="47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224136" y="2229810"/>
            <a:ext cx="75996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b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базы данных</a:t>
            </a:r>
            <a:endParaRPr sz="4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22074C-BADE-4FEE-8EE7-1CDF97C9C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8" y="896014"/>
            <a:ext cx="6312310" cy="33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8F2962-E932-46D7-8CBB-6C79BD437D7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9932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7DFBEE-8186-4C26-BA18-4BBB0EB4A141}"/>
              </a:ext>
            </a:extLst>
          </p:cNvPr>
          <p:cNvSpPr/>
          <p:nvPr/>
        </p:nvSpPr>
        <p:spPr>
          <a:xfrm>
            <a:off x="-2006" y="0"/>
            <a:ext cx="9144000" cy="514350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42" name="Google Shape;442;p44"/>
          <p:cNvSpPr txBox="1">
            <a:spLocks noGrp="1"/>
          </p:cNvSpPr>
          <p:nvPr>
            <p:ph type="sldNum" idx="12"/>
          </p:nvPr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80BFFB-463D-484F-8931-79702B98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3034"/>
            <a:ext cx="7920789" cy="4777857"/>
          </a:xfrm>
          <a:prstGeom prst="rect">
            <a:avLst/>
          </a:prstGeom>
          <a:effectLst>
            <a:outerShdw blurRad="228600" dist="50800" sx="103000" sy="103000" algn="tl" rotWithShape="0">
              <a:schemeClr val="accent3">
                <a:alpha val="51000"/>
              </a:schemeClr>
            </a:outerShdw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74D30A-4FBD-4D5C-8148-AB554EC3344B}"/>
              </a:ext>
            </a:extLst>
          </p:cNvPr>
          <p:cNvSpPr/>
          <p:nvPr/>
        </p:nvSpPr>
        <p:spPr>
          <a:xfrm>
            <a:off x="-2006" y="0"/>
            <a:ext cx="9144000" cy="514350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0817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Алгоритмы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388969" y="1006091"/>
            <a:ext cx="4501264" cy="12879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/>
              <a:t>Основные операции взаимодействия с пользователем реализованы с помощью команд. Команды представляют механизм выполнения какой-либо задачи. Использование команд помогает нам сократить объем кода и использовать одну и ту же команду для нескольких элементов управления в различных местах программы. 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Google Shape;71;p14">
            <a:extLst>
              <a:ext uri="{FF2B5EF4-FFF2-40B4-BE49-F238E27FC236}">
                <a16:creationId xmlns:a16="http://schemas.microsoft.com/office/drawing/2014/main" id="{8AC381E0-DC0B-4918-81D0-CF5135CA0617}"/>
              </a:ext>
            </a:extLst>
          </p:cNvPr>
          <p:cNvSpPr txBox="1">
            <a:spLocks/>
          </p:cNvSpPr>
          <p:nvPr/>
        </p:nvSpPr>
        <p:spPr>
          <a:xfrm>
            <a:off x="1995789" y="2571750"/>
            <a:ext cx="4501264" cy="208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Kulim Park Light"/>
              <a:buChar char="▸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╺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●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○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●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ulim Park Light"/>
              <a:buChar char="○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1600" dirty="0"/>
              <a:t>добавлени</a:t>
            </a:r>
            <a:r>
              <a:rPr lang="ru-RU" sz="1600" dirty="0"/>
              <a:t>е</a:t>
            </a:r>
            <a:r>
              <a:rPr lang="en-US" sz="1600" dirty="0"/>
              <a:t> монеты </a:t>
            </a:r>
            <a:endParaRPr lang="ru-RU" sz="1600" dirty="0"/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sz="1600" dirty="0"/>
              <a:t>удаление</a:t>
            </a:r>
            <a:r>
              <a:rPr lang="en-US" sz="1600" dirty="0"/>
              <a:t> монеты </a:t>
            </a:r>
            <a:endParaRPr lang="ru-RU" sz="1600" dirty="0"/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sz="1600" dirty="0"/>
              <a:t>добавление транзакции перевода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sz="1600" dirty="0"/>
              <a:t>добавление транзакции обмена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sz="1600" dirty="0"/>
              <a:t>авторизация пользователя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ru-RU" sz="1600" dirty="0"/>
              <a:t>обновление текущей цены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F0027A7-C6C0-47D9-A2DF-5831513118C7}"/>
              </a:ext>
            </a:extLst>
          </p:cNvPr>
          <p:cNvCxnSpPr>
            <a:cxnSpLocks/>
          </p:cNvCxnSpPr>
          <p:nvPr/>
        </p:nvCxnSpPr>
        <p:spPr>
          <a:xfrm>
            <a:off x="5823284" y="689811"/>
            <a:ext cx="195713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312514" y="2523623"/>
            <a:ext cx="3738117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Добавление монеты</a:t>
            </a:r>
            <a:br>
              <a:rPr lang="ru-RU" dirty="0"/>
            </a:b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625336" y="2702492"/>
            <a:ext cx="7599600" cy="3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dirty="0"/>
              <a:t>(реализация - паттерн Команда)</a:t>
            </a:r>
            <a:endParaRPr sz="16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AFF6449-0F69-44D4-A5E8-0868C3903358}"/>
              </a:ext>
            </a:extLst>
          </p:cNvPr>
          <p:cNvCxnSpPr>
            <a:cxnSpLocks/>
          </p:cNvCxnSpPr>
          <p:nvPr/>
        </p:nvCxnSpPr>
        <p:spPr>
          <a:xfrm>
            <a:off x="5109411" y="4451685"/>
            <a:ext cx="2815389" cy="0"/>
          </a:xfrm>
          <a:prstGeom prst="line">
            <a:avLst/>
          </a:prstGeom>
          <a:ln>
            <a:solidFill>
              <a:srgbClr val="4E5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0C65F2-7910-4357-BAD4-350C1815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87" y="269707"/>
            <a:ext cx="2435060" cy="45078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312514" y="2523623"/>
            <a:ext cx="3738117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Удаление монеты</a:t>
            </a:r>
            <a:br>
              <a:rPr lang="ru-RU" dirty="0"/>
            </a:b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625336" y="2702492"/>
            <a:ext cx="7599600" cy="3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dirty="0"/>
              <a:t>(реализация - паттерн Команда)</a:t>
            </a:r>
            <a:endParaRPr sz="160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FEDF2BF-DE30-4F1E-B627-C2DD21E7E7A9}"/>
              </a:ext>
            </a:extLst>
          </p:cNvPr>
          <p:cNvCxnSpPr>
            <a:cxnSpLocks/>
          </p:cNvCxnSpPr>
          <p:nvPr/>
        </p:nvCxnSpPr>
        <p:spPr>
          <a:xfrm>
            <a:off x="3842084" y="689811"/>
            <a:ext cx="414688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A170BF-12D5-4CA8-9E33-E39C85345B96}"/>
              </a:ext>
            </a:extLst>
          </p:cNvPr>
          <p:cNvCxnSpPr>
            <a:cxnSpLocks/>
          </p:cNvCxnSpPr>
          <p:nvPr/>
        </p:nvCxnSpPr>
        <p:spPr>
          <a:xfrm>
            <a:off x="5109411" y="4451685"/>
            <a:ext cx="2815389" cy="0"/>
          </a:xfrm>
          <a:prstGeom prst="line">
            <a:avLst/>
          </a:prstGeom>
          <a:ln>
            <a:solidFill>
              <a:srgbClr val="4E5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27860C-192B-4F88-974C-DE1C99E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0" y="207823"/>
            <a:ext cx="3620212" cy="47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192197" y="2253776"/>
            <a:ext cx="3930623" cy="11179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Добавление транзакции перевода</a:t>
            </a:r>
            <a:br>
              <a:rPr lang="ru-RU" dirty="0"/>
            </a:br>
            <a:endParaRPr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FEDF2BF-DE30-4F1E-B627-C2DD21E7E7A9}"/>
              </a:ext>
            </a:extLst>
          </p:cNvPr>
          <p:cNvCxnSpPr>
            <a:cxnSpLocks/>
          </p:cNvCxnSpPr>
          <p:nvPr/>
        </p:nvCxnSpPr>
        <p:spPr>
          <a:xfrm>
            <a:off x="5037221" y="689811"/>
            <a:ext cx="295174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A170BF-12D5-4CA8-9E33-E39C85345B96}"/>
              </a:ext>
            </a:extLst>
          </p:cNvPr>
          <p:cNvCxnSpPr>
            <a:cxnSpLocks/>
          </p:cNvCxnSpPr>
          <p:nvPr/>
        </p:nvCxnSpPr>
        <p:spPr>
          <a:xfrm>
            <a:off x="5109411" y="4451685"/>
            <a:ext cx="2815389" cy="0"/>
          </a:xfrm>
          <a:prstGeom prst="line">
            <a:avLst/>
          </a:prstGeom>
          <a:ln>
            <a:solidFill>
              <a:srgbClr val="4E5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6ADA95-6344-4111-B563-A0627891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307015"/>
            <a:ext cx="2459689" cy="46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192197" y="2253776"/>
            <a:ext cx="3930623" cy="11179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Добавление транзакции обмена</a:t>
            </a:r>
            <a:br>
              <a:rPr lang="ru-RU" dirty="0"/>
            </a:br>
            <a:endParaRPr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FEDF2BF-DE30-4F1E-B627-C2DD21E7E7A9}"/>
              </a:ext>
            </a:extLst>
          </p:cNvPr>
          <p:cNvCxnSpPr>
            <a:cxnSpLocks/>
          </p:cNvCxnSpPr>
          <p:nvPr/>
        </p:nvCxnSpPr>
        <p:spPr>
          <a:xfrm>
            <a:off x="5382126" y="689811"/>
            <a:ext cx="260684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A170BF-12D5-4CA8-9E33-E39C85345B96}"/>
              </a:ext>
            </a:extLst>
          </p:cNvPr>
          <p:cNvCxnSpPr>
            <a:cxnSpLocks/>
          </p:cNvCxnSpPr>
          <p:nvPr/>
        </p:nvCxnSpPr>
        <p:spPr>
          <a:xfrm>
            <a:off x="4684295" y="4451685"/>
            <a:ext cx="3240505" cy="0"/>
          </a:xfrm>
          <a:prstGeom prst="line">
            <a:avLst/>
          </a:prstGeom>
          <a:ln>
            <a:solidFill>
              <a:srgbClr val="4E5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10062F-0163-456D-B4D3-24C35843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64" y="227938"/>
            <a:ext cx="2951746" cy="46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553032" y="2253916"/>
            <a:ext cx="3008203" cy="1117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Логирование</a:t>
            </a:r>
            <a:br>
              <a:rPr lang="ru-RU" dirty="0"/>
            </a:br>
            <a:endParaRPr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FEDF2BF-DE30-4F1E-B627-C2DD21E7E7A9}"/>
              </a:ext>
            </a:extLst>
          </p:cNvPr>
          <p:cNvCxnSpPr>
            <a:cxnSpLocks/>
          </p:cNvCxnSpPr>
          <p:nvPr/>
        </p:nvCxnSpPr>
        <p:spPr>
          <a:xfrm>
            <a:off x="4572000" y="689811"/>
            <a:ext cx="34169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A170BF-12D5-4CA8-9E33-E39C85345B96}"/>
              </a:ext>
            </a:extLst>
          </p:cNvPr>
          <p:cNvCxnSpPr>
            <a:cxnSpLocks/>
          </p:cNvCxnSpPr>
          <p:nvPr/>
        </p:nvCxnSpPr>
        <p:spPr>
          <a:xfrm>
            <a:off x="4684295" y="4451685"/>
            <a:ext cx="3240505" cy="0"/>
          </a:xfrm>
          <a:prstGeom prst="line">
            <a:avLst/>
          </a:prstGeom>
          <a:ln>
            <a:solidFill>
              <a:srgbClr val="4E5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85D8F0-563C-416D-A8C2-D1D29624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610" y="245100"/>
            <a:ext cx="2647368" cy="47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384171" y="2101516"/>
            <a:ext cx="3955220" cy="1117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800" b="1" dirty="0"/>
            </a:br>
            <a:r>
              <a:rPr lang="ru-RU" sz="2400" b="1" dirty="0"/>
              <a:t>Обновление </a:t>
            </a:r>
            <a:br>
              <a:rPr lang="ru-RU" sz="2400" b="1" dirty="0"/>
            </a:br>
            <a:r>
              <a:rPr lang="ru-RU" sz="2400" b="1" dirty="0"/>
              <a:t>текущей цены</a:t>
            </a:r>
            <a:br>
              <a:rPr lang="ru-RU" dirty="0"/>
            </a:b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110E2-F702-41F7-950D-E3EED7353FF1}"/>
              </a:ext>
            </a:extLst>
          </p:cNvPr>
          <p:cNvSpPr txBox="1"/>
          <p:nvPr/>
        </p:nvSpPr>
        <p:spPr>
          <a:xfrm>
            <a:off x="1475876" y="358103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функция реализована частично и представляет собой симуляцию подключения к бирже и обновления текущей цены каждой монеты. </a:t>
            </a:r>
            <a:endParaRPr lang="ru-BY" i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842DA3-BEA3-4A52-8EDF-E55C7B62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53" y="472423"/>
            <a:ext cx="5599534" cy="30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575242" y="937394"/>
            <a:ext cx="7993516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/>
              <a:t>Цель проекта - предоставление сервиса по ведению портфолио криптовалют</a:t>
            </a:r>
            <a:endParaRPr lang="en-US" sz="2800" b="1"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870155" y="2168013"/>
            <a:ext cx="7344697" cy="20380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1800" dirty="0"/>
              <a:t>Решаемые задачи:</a:t>
            </a:r>
          </a:p>
          <a:p>
            <a:pPr indent="450215">
              <a:lnSpc>
                <a:spcPct val="100000"/>
              </a:lnSpc>
            </a:pPr>
            <a:r>
              <a:rPr lang="ru-RU" sz="1800" dirty="0"/>
              <a:t>снижение человеческого фактора при внесении данных;</a:t>
            </a:r>
            <a:endParaRPr lang="ru-BY" sz="1800" dirty="0"/>
          </a:p>
          <a:p>
            <a:pPr indent="450215">
              <a:lnSpc>
                <a:spcPct val="100000"/>
              </a:lnSpc>
            </a:pPr>
            <a:r>
              <a:rPr lang="ru-RU" sz="1800" dirty="0"/>
              <a:t>реализация учета;</a:t>
            </a:r>
            <a:endParaRPr lang="ru-BY" sz="1800" dirty="0"/>
          </a:p>
          <a:p>
            <a:pPr indent="450215">
              <a:lnSpc>
                <a:spcPct val="100000"/>
              </a:lnSpc>
            </a:pPr>
            <a:r>
              <a:rPr lang="ru-RU" sz="1800" dirty="0"/>
              <a:t>реализация необходимых статистических отчетов;</a:t>
            </a:r>
          </a:p>
          <a:p>
            <a:pPr indent="450215">
              <a:lnSpc>
                <a:spcPct val="100000"/>
              </a:lnSpc>
            </a:pPr>
            <a:r>
              <a:rPr lang="ru-RU" sz="1800" dirty="0"/>
              <a:t>анализ и наглядное представление данных. </a:t>
            </a:r>
            <a:endParaRPr sz="1800"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95892C0-E168-48AB-A5AC-DF944B660AD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9022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body" idx="1"/>
          </p:nvPr>
        </p:nvSpPr>
        <p:spPr>
          <a:xfrm>
            <a:off x="868908" y="2095976"/>
            <a:ext cx="2136854" cy="21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050" i="1" dirty="0"/>
              <a:t>1 - вкладки переключения на таблицу с монетами, таблицу с транзакциями и диаграмму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050" i="1" dirty="0"/>
              <a:t>2 - строка, отражающая основные данные о монете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050" i="1" dirty="0"/>
              <a:t>3 - панель транзакций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050" i="1" dirty="0"/>
              <a:t>4 - рассчитанные индикаторы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050" i="1" dirty="0"/>
              <a:t>5 - функциональные кнопки</a:t>
            </a:r>
            <a:endParaRPr sz="1050" i="1" dirty="0"/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 dirty="0">
              <a:solidFill>
                <a:schemeClr val="lt1"/>
              </a:solidFill>
            </a:endParaRPr>
          </a:p>
        </p:txBody>
      </p:sp>
      <p:grpSp>
        <p:nvGrpSpPr>
          <p:cNvPr id="291" name="Google Shape;291;p34"/>
          <p:cNvGrpSpPr/>
          <p:nvPr/>
        </p:nvGrpSpPr>
        <p:grpSpPr>
          <a:xfrm>
            <a:off x="3368791" y="1063551"/>
            <a:ext cx="5148409" cy="3016391"/>
            <a:chOff x="1177450" y="241631"/>
            <a:chExt cx="6173152" cy="3616776"/>
          </a:xfrm>
        </p:grpSpPr>
        <p:sp>
          <p:nvSpPr>
            <p:cNvPr id="292" name="Google Shape;292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56157" y="969725"/>
            <a:ext cx="2907600" cy="99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Главное окно приложения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C96337-7E22-4649-8292-C25D12F9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33" y="526188"/>
            <a:ext cx="6031910" cy="4091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54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8F4A8-8A4B-4CE6-998F-80CFB1601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452" y="0"/>
            <a:ext cx="94589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44;p23">
            <a:extLst>
              <a:ext uri="{FF2B5EF4-FFF2-40B4-BE49-F238E27FC236}">
                <a16:creationId xmlns:a16="http://schemas.microsoft.com/office/drawing/2014/main" id="{7FB6F7E3-DCE7-4C16-BA50-70F7EC59D6C1}"/>
              </a:ext>
            </a:extLst>
          </p:cNvPr>
          <p:cNvSpPr txBox="1">
            <a:spLocks/>
          </p:cNvSpPr>
          <p:nvPr/>
        </p:nvSpPr>
        <p:spPr>
          <a:xfrm>
            <a:off x="133712" y="3676363"/>
            <a:ext cx="5967663" cy="160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 b="0" i="0" u="none" strike="noStrike" cap="none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r>
              <a:rPr lang="ru-RU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Вкладка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“Coins profile”</a:t>
            </a:r>
            <a:endParaRPr lang="ru-RU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116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337253" y="105268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dirty="0"/>
              <a:t>Тестирование</a:t>
            </a:r>
            <a:br>
              <a:rPr lang="en-US" dirty="0"/>
            </a:br>
            <a:r>
              <a:rPr lang="ru-RU" sz="1600" i="1" dirty="0">
                <a:solidFill>
                  <a:schemeClr val="tx1"/>
                </a:solidFill>
                <a:latin typeface="+mj-lt"/>
              </a:rPr>
              <a:t>Контроль качества состоял из этапов:</a:t>
            </a:r>
            <a:br>
              <a:rPr lang="ru-RU" i="1" dirty="0"/>
            </a:b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sldNum" idx="12"/>
          </p:nvPr>
        </p:nvSpPr>
        <p:spPr>
          <a:xfrm>
            <a:off x="-5647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425" name="Google Shape;425;p43"/>
          <p:cNvSpPr/>
          <p:nvPr/>
        </p:nvSpPr>
        <p:spPr>
          <a:xfrm>
            <a:off x="1321067" y="1580677"/>
            <a:ext cx="3296582" cy="11064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i="1" dirty="0">
                <a:solidFill>
                  <a:schemeClr val="dk1"/>
                </a:solidFill>
              </a:rPr>
              <a:t>Планирование работ </a:t>
            </a:r>
            <a:r>
              <a:rPr lang="ru-RU" sz="1200" dirty="0">
                <a:solidFill>
                  <a:schemeClr val="dk1"/>
                </a:solidFill>
              </a:rPr>
              <a:t>(</a:t>
            </a:r>
            <a:r>
              <a:rPr lang="ru-RU" sz="1200" b="1" dirty="0">
                <a:solidFill>
                  <a:schemeClr val="dk1"/>
                </a:solidFill>
              </a:rPr>
              <a:t>Test Management</a:t>
            </a:r>
            <a:r>
              <a:rPr lang="ru-RU" sz="1200" dirty="0">
                <a:solidFill>
                  <a:schemeClr val="dk1"/>
                </a:solidFill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29" name="Google Shape;429;p43"/>
          <p:cNvSpPr/>
          <p:nvPr/>
        </p:nvSpPr>
        <p:spPr>
          <a:xfrm>
            <a:off x="3285625" y="1449631"/>
            <a:ext cx="2034542" cy="2006078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3"/>
          <p:cNvSpPr/>
          <p:nvPr/>
        </p:nvSpPr>
        <p:spPr>
          <a:xfrm rot="5400000">
            <a:off x="3474111" y="1435399"/>
            <a:ext cx="2006078" cy="2034542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/>
          <p:nvPr/>
        </p:nvSpPr>
        <p:spPr>
          <a:xfrm rot="10800000">
            <a:off x="3459879" y="1625248"/>
            <a:ext cx="2034542" cy="2006078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/>
          <p:nvPr/>
        </p:nvSpPr>
        <p:spPr>
          <a:xfrm rot="-5400000">
            <a:off x="3299857" y="1611016"/>
            <a:ext cx="2006078" cy="2034542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3842101" y="1953819"/>
            <a:ext cx="245895" cy="3670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i="0" dirty="0">
                <a:ln>
                  <a:noFill/>
                </a:ln>
                <a:solidFill>
                  <a:schemeClr val="lt1"/>
                </a:solidFill>
                <a:latin typeface="Kulim Park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Kulim Park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4670448" y="1950501"/>
            <a:ext cx="374546" cy="3588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i="0" dirty="0">
                <a:ln>
                  <a:noFill/>
                </a:ln>
                <a:solidFill>
                  <a:schemeClr val="lt1"/>
                </a:solidFill>
                <a:latin typeface="Kulim Park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Kulim Park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3786995" y="2845375"/>
            <a:ext cx="356106" cy="3675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i="0" dirty="0">
                <a:ln>
                  <a:noFill/>
                </a:ln>
                <a:solidFill>
                  <a:schemeClr val="lt1"/>
                </a:solidFill>
                <a:latin typeface="Kulim Park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Kulim Park"/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4723597" y="2871476"/>
            <a:ext cx="268248" cy="3588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dirty="0">
                <a:solidFill>
                  <a:schemeClr val="lt1"/>
                </a:solidFill>
                <a:latin typeface="Kulim Park"/>
              </a:rPr>
              <a:t>4</a:t>
            </a:r>
            <a:endParaRPr b="1" i="0" dirty="0">
              <a:ln>
                <a:noFill/>
              </a:ln>
              <a:solidFill>
                <a:schemeClr val="lt1"/>
              </a:solidFill>
              <a:latin typeface="Kulim Park"/>
            </a:endParaRPr>
          </a:p>
        </p:txBody>
      </p:sp>
      <p:sp>
        <p:nvSpPr>
          <p:cNvPr id="16" name="Google Shape;425;p43">
            <a:extLst>
              <a:ext uri="{FF2B5EF4-FFF2-40B4-BE49-F238E27FC236}">
                <a16:creationId xmlns:a16="http://schemas.microsoft.com/office/drawing/2014/main" id="{760245E0-A82A-4234-A459-21400F31F20F}"/>
              </a:ext>
            </a:extLst>
          </p:cNvPr>
          <p:cNvSpPr/>
          <p:nvPr/>
        </p:nvSpPr>
        <p:spPr>
          <a:xfrm>
            <a:off x="5735054" y="1512175"/>
            <a:ext cx="3408946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i="1" dirty="0">
                <a:solidFill>
                  <a:schemeClr val="dk1"/>
                </a:solidFill>
              </a:rPr>
              <a:t>Проектирование тестов </a:t>
            </a:r>
            <a:br>
              <a:rPr lang="ru-RU" sz="1200" i="1" dirty="0">
                <a:solidFill>
                  <a:schemeClr val="dk1"/>
                </a:solidFill>
              </a:rPr>
            </a:br>
            <a:r>
              <a:rPr lang="ru-RU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100" b="1" dirty="0">
                <a:solidFill>
                  <a:schemeClr val="dk1"/>
                </a:solidFill>
              </a:rPr>
              <a:t>Test Design</a:t>
            </a:r>
            <a:r>
              <a:rPr lang="ru-RU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7" name="Google Shape;425;p43">
            <a:extLst>
              <a:ext uri="{FF2B5EF4-FFF2-40B4-BE49-F238E27FC236}">
                <a16:creationId xmlns:a16="http://schemas.microsoft.com/office/drawing/2014/main" id="{E3474331-3FCC-4F9D-ABBC-B6627B934141}"/>
              </a:ext>
            </a:extLst>
          </p:cNvPr>
          <p:cNvSpPr/>
          <p:nvPr/>
        </p:nvSpPr>
        <p:spPr>
          <a:xfrm>
            <a:off x="5748779" y="2731066"/>
            <a:ext cx="33380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i="1" dirty="0">
                <a:solidFill>
                  <a:schemeClr val="dk1"/>
                </a:solidFill>
              </a:rPr>
              <a:t>Анализ</a:t>
            </a:r>
            <a:br>
              <a:rPr lang="ru-RU" sz="1200" i="1" dirty="0">
                <a:solidFill>
                  <a:schemeClr val="dk1"/>
                </a:solidFill>
              </a:rPr>
            </a:br>
            <a:r>
              <a:rPr lang="ru-RU" sz="1200" b="1" i="1" dirty="0">
                <a:solidFill>
                  <a:schemeClr val="dk1"/>
                </a:solidFill>
              </a:rPr>
              <a:t>(</a:t>
            </a:r>
            <a:r>
              <a:rPr lang="en-US" sz="1200" b="1" i="1" dirty="0">
                <a:solidFill>
                  <a:schemeClr val="dk1"/>
                </a:solidFill>
              </a:rPr>
              <a:t>Analysing</a:t>
            </a:r>
            <a:r>
              <a:rPr lang="ru-RU" sz="1200" b="1" i="1" dirty="0">
                <a:solidFill>
                  <a:schemeClr val="dk1"/>
                </a:solidFill>
              </a:rPr>
              <a:t>)</a:t>
            </a:r>
            <a:endParaRPr lang="ru-RU" sz="11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" name="Google Shape;425;p43">
            <a:extLst>
              <a:ext uri="{FF2B5EF4-FFF2-40B4-BE49-F238E27FC236}">
                <a16:creationId xmlns:a16="http://schemas.microsoft.com/office/drawing/2014/main" id="{E56B8FD5-9633-4744-BC84-9B6A7A45E393}"/>
              </a:ext>
            </a:extLst>
          </p:cNvPr>
          <p:cNvSpPr/>
          <p:nvPr/>
        </p:nvSpPr>
        <p:spPr>
          <a:xfrm>
            <a:off x="973180" y="2750716"/>
            <a:ext cx="3572800" cy="110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i="1" dirty="0">
                <a:solidFill>
                  <a:schemeClr val="dk1"/>
                </a:solidFill>
              </a:rPr>
              <a:t>Выполнение тестирования </a:t>
            </a:r>
            <a:r>
              <a:rPr lang="ru-RU" sz="1200" b="1" dirty="0">
                <a:solidFill>
                  <a:schemeClr val="dk1"/>
                </a:solidFill>
              </a:rPr>
              <a:t>(Test Execution)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CF8F7-FDE2-45B9-9BC1-A5AAEB4C17E3}"/>
              </a:ext>
            </a:extLst>
          </p:cNvPr>
          <p:cNvSpPr txBox="1"/>
          <p:nvPr/>
        </p:nvSpPr>
        <p:spPr>
          <a:xfrm>
            <a:off x="851854" y="3906061"/>
            <a:ext cx="7388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 dirty="0">
                <a:solidFill>
                  <a:schemeClr val="tx1">
                    <a:lumMod val="75000"/>
                  </a:schemeClr>
                </a:solidFill>
              </a:rPr>
              <a:t>Осуществлено функциональное ручное тестирование. Также для тестирование были написаны автотесты. Тестирование пройдено.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</a:rPr>
              <a:t>Заключение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1"/>
          </p:nvPr>
        </p:nvSpPr>
        <p:spPr>
          <a:xfrm>
            <a:off x="769652" y="1512175"/>
            <a:ext cx="7772399" cy="2430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ru-RU" sz="1600" i="1" dirty="0">
                <a:solidFill>
                  <a:schemeClr val="lt1"/>
                </a:solidFill>
              </a:rPr>
              <a:t>При работе над проектом была разработано ПС для ведения учёта криптовалют. Программа поможет облегчить ведение учёта и анализа криптовалют и транзакций по ним, а также даст возможность получения наглядного представления распределения объема монет в портфеле.</a:t>
            </a:r>
          </a:p>
          <a:p>
            <a:pPr marL="0" indent="0">
              <a:buNone/>
            </a:pPr>
            <a:r>
              <a:rPr lang="ru-RU" sz="1600" i="1" dirty="0">
                <a:solidFill>
                  <a:schemeClr val="lt1"/>
                </a:solidFill>
              </a:rPr>
              <a:t>Программа рассчитана для использования специалистами в криптоиндустрии.</a:t>
            </a:r>
          </a:p>
          <a:p>
            <a:pPr marL="0" indent="0">
              <a:buNone/>
            </a:pPr>
            <a:r>
              <a:rPr lang="ru-RU" sz="1600" i="1" dirty="0">
                <a:solidFill>
                  <a:schemeClr val="lt1"/>
                </a:solidFill>
              </a:rPr>
              <a:t>В проекте использованы наиболее актуальные и современные технологии и методологии, применяемые при разработке современных программных продуктов основанных на принципах ООП.</a:t>
            </a:r>
          </a:p>
          <a:p>
            <a:pPr marL="0" indent="0">
              <a:buNone/>
            </a:pPr>
            <a:endParaRPr lang="ru-RU" sz="1600" i="1" dirty="0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ru-RU" sz="1600" i="1" dirty="0">
                <a:solidFill>
                  <a:schemeClr val="lt1"/>
                </a:solidFill>
              </a:rPr>
              <a:t>Все поставленные на дипломное проектирование задачи выполнены полностью.</a:t>
            </a:r>
            <a:endParaRPr lang="ru-BY" sz="1600" i="1" dirty="0">
              <a:solidFill>
                <a:schemeClr val="lt1"/>
              </a:solidFill>
            </a:endParaRPr>
          </a:p>
          <a:p>
            <a:pPr marL="0" indent="0">
              <a:buNone/>
            </a:pPr>
            <a:endParaRPr lang="ru-BY" sz="1600" i="1" dirty="0">
              <a:solidFill>
                <a:schemeClr val="lt1"/>
              </a:solidFill>
            </a:endParaRPr>
          </a:p>
        </p:txBody>
      </p:sp>
      <p:sp>
        <p:nvSpPr>
          <p:cNvPr id="329" name="Google Shape;329;p38"/>
          <p:cNvSpPr txBox="1">
            <a:spLocks noGrp="1"/>
          </p:cNvSpPr>
          <p:nvPr>
            <p:ph type="sldNum" idx="12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9CB5F6-1DA8-413B-95A9-AB065404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696" y="-664978"/>
            <a:ext cx="9324886" cy="5808478"/>
          </a:xfrm>
          <a:prstGeom prst="rect">
            <a:avLst/>
          </a:prstGeom>
        </p:spPr>
      </p:pic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4331737" y="4428868"/>
            <a:ext cx="4347042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347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0;p29">
            <a:extLst>
              <a:ext uri="{FF2B5EF4-FFF2-40B4-BE49-F238E27FC236}">
                <a16:creationId xmlns:a16="http://schemas.microsoft.com/office/drawing/2014/main" id="{268BD878-43F0-4909-A0AE-65097F589440}"/>
              </a:ext>
            </a:extLst>
          </p:cNvPr>
          <p:cNvSpPr/>
          <p:nvPr/>
        </p:nvSpPr>
        <p:spPr>
          <a:xfrm>
            <a:off x="3323243" y="1567341"/>
            <a:ext cx="1912433" cy="493454"/>
          </a:xfrm>
          <a:prstGeom prst="chevron">
            <a:avLst>
              <a:gd name="adj" fmla="val 50000"/>
            </a:avLst>
          </a:prstGeom>
          <a:solidFill>
            <a:srgbClr val="3845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            </a:t>
            </a:r>
            <a:r>
              <a:rPr lang="en-US" dirty="0">
                <a:solidFill>
                  <a:schemeClr val="lt1"/>
                </a:solidFill>
              </a:rPr>
              <a:t>P</a:t>
            </a:r>
            <a:r>
              <a:rPr lang="ru-RU" dirty="0" err="1">
                <a:solidFill>
                  <a:schemeClr val="lt1"/>
                </a:solidFill>
              </a:rPr>
              <a:t>ionex</a:t>
            </a:r>
            <a:endParaRPr dirty="0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Аналоги</a:t>
            </a:r>
            <a:endParaRPr b="1" dirty="0"/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213" name="Google Shape;213;p29"/>
          <p:cNvGrpSpPr/>
          <p:nvPr/>
        </p:nvGrpSpPr>
        <p:grpSpPr>
          <a:xfrm>
            <a:off x="4424516" y="1567616"/>
            <a:ext cx="3893574" cy="2569098"/>
            <a:chOff x="3025367" y="1189775"/>
            <a:chExt cx="5912650" cy="3483050"/>
          </a:xfrm>
        </p:grpSpPr>
        <p:sp>
          <p:nvSpPr>
            <p:cNvPr id="214" name="Google Shape;214;p29"/>
            <p:cNvSpPr/>
            <p:nvPr/>
          </p:nvSpPr>
          <p:spPr>
            <a:xfrm>
              <a:off x="6033862" y="1189775"/>
              <a:ext cx="2904155" cy="668999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Binance</a:t>
              </a:r>
              <a:endParaRPr dirty="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215" name="Google Shape;215;p29"/>
            <p:cNvSpPr txBox="1"/>
            <p:nvPr/>
          </p:nvSpPr>
          <p:spPr>
            <a:xfrm>
              <a:off x="3025367" y="2057124"/>
              <a:ext cx="5377894" cy="2615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dirty="0">
                  <a:solidFill>
                    <a:schemeClr val="dk1"/>
                  </a:solidFill>
                </a:rPr>
                <a:t>Являются торговыми площадками и не позволяют хранить информацию о монетах на других биржах и кошельках</a:t>
              </a:r>
              <a:endParaRPr sz="1050" dirty="0">
                <a:solidFill>
                  <a:schemeClr val="dk1"/>
                </a:solidFill>
                <a:sym typeface="Kulim Park Light"/>
              </a:endParaRPr>
            </a:p>
          </p:txBody>
        </p:sp>
      </p:grpSp>
      <p:grpSp>
        <p:nvGrpSpPr>
          <p:cNvPr id="216" name="Google Shape;216;p29"/>
          <p:cNvGrpSpPr/>
          <p:nvPr/>
        </p:nvGrpSpPr>
        <p:grpSpPr>
          <a:xfrm>
            <a:off x="-1" y="1567341"/>
            <a:ext cx="3937441" cy="2443321"/>
            <a:chOff x="-2930519" y="1189401"/>
            <a:chExt cx="5699002" cy="3312528"/>
          </a:xfrm>
        </p:grpSpPr>
        <p:sp>
          <p:nvSpPr>
            <p:cNvPr id="217" name="Google Shape;217;p29"/>
            <p:cNvSpPr/>
            <p:nvPr/>
          </p:nvSpPr>
          <p:spPr>
            <a:xfrm>
              <a:off x="-2930519" y="1189401"/>
              <a:ext cx="5521746" cy="668999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                    </a:t>
              </a:r>
              <a:r>
                <a:rPr lang="ru-RU" dirty="0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            </a:t>
              </a:r>
              <a:r>
                <a:rPr lang="ru-RU" dirty="0" err="1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С</a:t>
              </a:r>
              <a:r>
                <a:rPr lang="ru-RU" dirty="0" err="1">
                  <a:solidFill>
                    <a:schemeClr val="lt1"/>
                  </a:solidFill>
                </a:rPr>
                <a:t>oinmarketcap</a:t>
              </a:r>
              <a:endParaRPr dirty="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218" name="Google Shape;218;p29"/>
            <p:cNvSpPr txBox="1"/>
            <p:nvPr/>
          </p:nvSpPr>
          <p:spPr>
            <a:xfrm>
              <a:off x="-1692962" y="1985778"/>
              <a:ext cx="4461445" cy="2516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50" dirty="0">
                  <a:solidFill>
                    <a:schemeClr val="dk1"/>
                  </a:solidFill>
                </a:rPr>
                <a:t>Замечательный инструмент, содержит хороший функционал для учета криптовалют, однако интерфейс несколько перегружен в результате чего новичку сложно ориентироваться, что может являться проблемой первичного взаимодействия с ПО.</a:t>
              </a:r>
              <a:endParaRPr sz="1050" dirty="0">
                <a:solidFill>
                  <a:schemeClr val="dk1"/>
                </a:solidFill>
                <a:sym typeface="Kulim Park Light"/>
              </a:endParaRPr>
            </a:p>
          </p:txBody>
        </p:sp>
      </p:grpSp>
      <p:sp>
        <p:nvSpPr>
          <p:cNvPr id="220" name="Google Shape;220;p29"/>
          <p:cNvSpPr/>
          <p:nvPr/>
        </p:nvSpPr>
        <p:spPr>
          <a:xfrm>
            <a:off x="4984955" y="1567341"/>
            <a:ext cx="1725561" cy="4934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Cu</a:t>
            </a:r>
            <a:r>
              <a:rPr lang="ru-RU" dirty="0" err="1">
                <a:solidFill>
                  <a:schemeClr val="lt1"/>
                </a:solidFill>
              </a:rPr>
              <a:t>rrency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4" name="Google Shape;221;p29">
            <a:extLst>
              <a:ext uri="{FF2B5EF4-FFF2-40B4-BE49-F238E27FC236}">
                <a16:creationId xmlns:a16="http://schemas.microsoft.com/office/drawing/2014/main" id="{AC816F6A-0811-4B2B-97BE-5E6118123015}"/>
              </a:ext>
            </a:extLst>
          </p:cNvPr>
          <p:cNvSpPr txBox="1"/>
          <p:nvPr/>
        </p:nvSpPr>
        <p:spPr>
          <a:xfrm>
            <a:off x="3495369" y="3849933"/>
            <a:ext cx="508301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endParaRPr lang="ru-RU" sz="1200" dirty="0">
              <a:solidFill>
                <a:schemeClr val="dk1"/>
              </a:solidFill>
              <a:sym typeface="Kulim Park Light"/>
            </a:endParaRPr>
          </a:p>
          <a:p>
            <a:pPr>
              <a:lnSpc>
                <a:spcPct val="115000"/>
              </a:lnSpc>
            </a:pPr>
            <a:r>
              <a:rPr lang="ru-RU" sz="800" i="1" dirty="0">
                <a:solidFill>
                  <a:schemeClr val="dk1"/>
                </a:solidFill>
              </a:rPr>
              <a:t>При разработке ПС велось консультирование у практикующих специалистов, с целью сделать ПО применяемым в практической деятельности пользователей.</a:t>
            </a:r>
            <a:endParaRPr sz="800" i="1" dirty="0">
              <a:solidFill>
                <a:schemeClr val="dk1"/>
              </a:solidFill>
              <a:latin typeface="Kulim Park Light"/>
              <a:sym typeface="Kulim Park 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02DF2E-AE9B-4BBC-8036-C56E5CA1E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t="-1953" r="615" b="1"/>
          <a:stretch/>
        </p:blipFill>
        <p:spPr>
          <a:xfrm>
            <a:off x="782731" y="1887794"/>
            <a:ext cx="4643228" cy="30803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3AD78D8-5E69-4B00-8B83-A3C78DDF4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907486" y="1567341"/>
            <a:ext cx="5648325" cy="29613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6C1AC4-BDAB-4931-AC01-3AB2F86F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263" y="805806"/>
            <a:ext cx="5083015" cy="330279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0BCEEA5-DD9E-4B4F-AEAC-B768592E36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35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Постановка задачи </a:t>
            </a:r>
            <a:r>
              <a:rPr lang="ru-RU" sz="1800" b="1" dirty="0"/>
              <a:t>предполагает разделение системы на компоненты</a:t>
            </a:r>
            <a:endParaRPr sz="2400" b="1"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965692" y="1948817"/>
            <a:ext cx="1681315" cy="1807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/>
              <a:t>Учет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/>
              <a:t>поступления монет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b="1" dirty="0"/>
          </a:p>
          <a:p>
            <a:pPr marL="171450" indent="-171450"/>
            <a:r>
              <a:rPr lang="ru-RU" sz="1050" dirty="0"/>
              <a:t>создание новой монеты в системе;</a:t>
            </a:r>
          </a:p>
          <a:p>
            <a:pPr marL="171450" indent="-171450"/>
            <a:r>
              <a:rPr lang="ru-RU" sz="1050" dirty="0"/>
              <a:t>корректировка монеты</a:t>
            </a:r>
            <a:r>
              <a:rPr lang="en-US" sz="1050" dirty="0"/>
              <a:t>;</a:t>
            </a:r>
            <a:endParaRPr lang="ru-RU" sz="1050" dirty="0"/>
          </a:p>
          <a:p>
            <a:pPr marL="171450" indent="-171450"/>
            <a:r>
              <a:rPr lang="ru-RU" sz="1050" dirty="0"/>
              <a:t>изменение количества;</a:t>
            </a:r>
            <a:endParaRPr sz="1050"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0" y="4450325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4" name="Google Shape;228;p30">
            <a:extLst>
              <a:ext uri="{FF2B5EF4-FFF2-40B4-BE49-F238E27FC236}">
                <a16:creationId xmlns:a16="http://schemas.microsoft.com/office/drawing/2014/main" id="{0B4C355D-8E5C-42D1-8D41-D211603B92C0}"/>
              </a:ext>
            </a:extLst>
          </p:cNvPr>
          <p:cNvSpPr txBox="1">
            <a:spLocks/>
          </p:cNvSpPr>
          <p:nvPr/>
        </p:nvSpPr>
        <p:spPr>
          <a:xfrm>
            <a:off x="2790914" y="1867700"/>
            <a:ext cx="1681315" cy="20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Kulim Park Light"/>
              <a:buChar char="▸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╺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indent="0">
              <a:buFont typeface="Kulim Park Light"/>
              <a:buNone/>
            </a:pPr>
            <a:endParaRPr lang="ru-RU" sz="600" b="1" dirty="0"/>
          </a:p>
          <a:p>
            <a:pPr marL="0" indent="0">
              <a:buFont typeface="Kulim Park Light"/>
              <a:buNone/>
            </a:pPr>
            <a:r>
              <a:rPr lang="ru-RU" sz="1400" b="1" dirty="0"/>
              <a:t>   </a:t>
            </a:r>
            <a:r>
              <a:rPr lang="ru-RU" sz="1100" b="1" dirty="0"/>
              <a:t>Учет транзакций</a:t>
            </a:r>
          </a:p>
          <a:p>
            <a:pPr marL="0" indent="0">
              <a:buFont typeface="Kulim Park Light"/>
              <a:buNone/>
            </a:pPr>
            <a:endParaRPr lang="ru-RU" sz="800" b="1" dirty="0"/>
          </a:p>
          <a:p>
            <a:pPr marL="0" indent="0">
              <a:buFont typeface="Kulim Park Light"/>
              <a:buNone/>
            </a:pPr>
            <a:endParaRPr lang="ru-RU" sz="800" b="1" dirty="0"/>
          </a:p>
          <a:p>
            <a:pPr marL="171450" indent="-171450"/>
            <a:r>
              <a:rPr lang="ru-RU" sz="1050" dirty="0"/>
              <a:t>создание транзакции на изменение количества монеты;</a:t>
            </a:r>
          </a:p>
          <a:p>
            <a:pPr marL="171450" indent="-171450"/>
            <a:r>
              <a:rPr lang="ru-RU" sz="1050" dirty="0"/>
              <a:t>создание транзакции на обмен монет</a:t>
            </a:r>
            <a:r>
              <a:rPr lang="ru-RU" sz="1100" dirty="0"/>
              <a:t>;</a:t>
            </a:r>
            <a:endParaRPr lang="ru-BY" sz="1100" dirty="0"/>
          </a:p>
        </p:txBody>
      </p:sp>
      <p:sp>
        <p:nvSpPr>
          <p:cNvPr id="21" name="Google Shape;228;p30">
            <a:extLst>
              <a:ext uri="{FF2B5EF4-FFF2-40B4-BE49-F238E27FC236}">
                <a16:creationId xmlns:a16="http://schemas.microsoft.com/office/drawing/2014/main" id="{176AD506-FB8C-4F9F-85A9-4EE2FD024D63}"/>
              </a:ext>
            </a:extLst>
          </p:cNvPr>
          <p:cNvSpPr txBox="1">
            <a:spLocks/>
          </p:cNvSpPr>
          <p:nvPr/>
        </p:nvSpPr>
        <p:spPr>
          <a:xfrm>
            <a:off x="4616136" y="1867700"/>
            <a:ext cx="1750838" cy="20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Kulim Park Light"/>
              <a:buChar char="▸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╺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indent="0">
              <a:buFont typeface="Kulim Park Light"/>
              <a:buNone/>
            </a:pPr>
            <a:endParaRPr lang="ru-RU" sz="800" b="1" dirty="0"/>
          </a:p>
          <a:p>
            <a:pPr marL="0" indent="0">
              <a:buFont typeface="Kulim Park Light"/>
              <a:buNone/>
            </a:pPr>
            <a:r>
              <a:rPr lang="ru-RU" sz="1100" b="1" dirty="0"/>
              <a:t>Статистические отчеты</a:t>
            </a:r>
          </a:p>
          <a:p>
            <a:pPr marL="0" indent="0">
              <a:buFont typeface="Kulim Park Light"/>
              <a:buNone/>
            </a:pPr>
            <a:endParaRPr lang="ru-RU" sz="1100" b="1" dirty="0"/>
          </a:p>
          <a:p>
            <a:pPr marL="171450" indent="-171450"/>
            <a:r>
              <a:rPr lang="ru-RU" sz="1000" dirty="0"/>
              <a:t>наличие монет с расчетом прибыли относительно текущей цены;</a:t>
            </a:r>
          </a:p>
          <a:p>
            <a:pPr marL="171450" indent="-171450"/>
            <a:r>
              <a:rPr lang="ru-RU" sz="1000" dirty="0"/>
              <a:t>транзакции за весь период</a:t>
            </a:r>
            <a:r>
              <a:rPr lang="en-US" sz="1000" dirty="0"/>
              <a:t>;</a:t>
            </a:r>
            <a:endParaRPr lang="ru-RU" sz="1000" dirty="0"/>
          </a:p>
          <a:p>
            <a:pPr marL="171450" indent="-171450"/>
            <a:r>
              <a:rPr lang="ru-RU" sz="1000" dirty="0"/>
              <a:t>расчеты относительно средней цены покупки и текущей цены;</a:t>
            </a:r>
            <a:endParaRPr lang="ru-BY" sz="1000" dirty="0"/>
          </a:p>
        </p:txBody>
      </p:sp>
      <p:sp>
        <p:nvSpPr>
          <p:cNvPr id="22" name="Google Shape;228;p30">
            <a:extLst>
              <a:ext uri="{FF2B5EF4-FFF2-40B4-BE49-F238E27FC236}">
                <a16:creationId xmlns:a16="http://schemas.microsoft.com/office/drawing/2014/main" id="{475D42EE-767A-4823-A904-2C8E737C1F2D}"/>
              </a:ext>
            </a:extLst>
          </p:cNvPr>
          <p:cNvSpPr txBox="1">
            <a:spLocks/>
          </p:cNvSpPr>
          <p:nvPr/>
        </p:nvSpPr>
        <p:spPr>
          <a:xfrm>
            <a:off x="6510881" y="1867699"/>
            <a:ext cx="1807319" cy="20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Kulim Park Light"/>
              <a:buChar char="▸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╺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●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ulim Park Light"/>
              <a:buChar char="○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ulim Park Light"/>
              <a:buChar char="■"/>
              <a:defRPr sz="16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indent="0">
              <a:buFont typeface="Kulim Park Light"/>
              <a:buNone/>
            </a:pPr>
            <a:endParaRPr lang="ru-RU" sz="800" b="1" dirty="0"/>
          </a:p>
          <a:p>
            <a:pPr marL="0" indent="0">
              <a:buFont typeface="Kulim Park Light"/>
              <a:buNone/>
            </a:pPr>
            <a:r>
              <a:rPr lang="ru-RU" sz="1100" b="1" dirty="0"/>
              <a:t>Представление</a:t>
            </a:r>
          </a:p>
          <a:p>
            <a:pPr marL="0" indent="0">
              <a:buFont typeface="Kulim Park Light"/>
              <a:buNone/>
            </a:pPr>
            <a:endParaRPr lang="ru-RU" sz="11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ru-RU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портфолио с пропорциональным представлением каждой монеты.</a:t>
            </a:r>
            <a:endParaRPr lang="ru-BY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ru-RU" sz="1000" dirty="0"/>
              <a:t>транзакции за весь период</a:t>
            </a:r>
            <a:r>
              <a:rPr lang="en-US" sz="1000" dirty="0"/>
              <a:t>;</a:t>
            </a:r>
            <a:endParaRPr lang="ru-RU" sz="1000" dirty="0"/>
          </a:p>
          <a:p>
            <a:pPr marL="171450" indent="-171450"/>
            <a:r>
              <a:rPr lang="ru-RU" sz="1000" dirty="0"/>
              <a:t>расчеты относительно средней цены покупки и текущей цены;</a:t>
            </a:r>
            <a:endParaRPr lang="ru-BY" sz="10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C8A436-9A4B-4C3D-A412-0F845D454D8B}"/>
              </a:ext>
            </a:extLst>
          </p:cNvPr>
          <p:cNvSpPr/>
          <p:nvPr/>
        </p:nvSpPr>
        <p:spPr>
          <a:xfrm>
            <a:off x="0" y="7376"/>
            <a:ext cx="9144000" cy="513612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7465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205405-A259-4CFE-B0A4-2506DC5764BB}"/>
              </a:ext>
            </a:extLst>
          </p:cNvPr>
          <p:cNvSpPr/>
          <p:nvPr/>
        </p:nvSpPr>
        <p:spPr>
          <a:xfrm>
            <a:off x="2173704" y="0"/>
            <a:ext cx="6970295" cy="5143500"/>
          </a:xfrm>
          <a:prstGeom prst="rect">
            <a:avLst/>
          </a:prstGeom>
          <a:solidFill>
            <a:schemeClr val="accent1">
              <a:alpha val="98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160790" y="1216962"/>
            <a:ext cx="3704100" cy="99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Диаграмма сущностей 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16042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845EC"/>
                </a:solidFill>
              </a:rPr>
              <a:t>5</a:t>
            </a:fld>
            <a:endParaRPr dirty="0">
              <a:solidFill>
                <a:srgbClr val="3845EC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7FD205-684F-427C-BE0D-C7808F911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72" b="9187"/>
          <a:stretch/>
        </p:blipFill>
        <p:spPr bwMode="auto">
          <a:xfrm>
            <a:off x="2511848" y="1457593"/>
            <a:ext cx="5534525" cy="2376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B6397A8-80C0-4693-B7CB-478DB532C58E}"/>
              </a:ext>
            </a:extLst>
          </p:cNvPr>
          <p:cNvCxnSpPr>
            <a:cxnSpLocks/>
          </p:cNvCxnSpPr>
          <p:nvPr/>
        </p:nvCxnSpPr>
        <p:spPr>
          <a:xfrm>
            <a:off x="701842" y="689811"/>
            <a:ext cx="1471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A6653D8-98C1-4ADC-8354-0E5ED4A8BF1F}"/>
              </a:ext>
            </a:extLst>
          </p:cNvPr>
          <p:cNvCxnSpPr>
            <a:cxnSpLocks/>
          </p:cNvCxnSpPr>
          <p:nvPr/>
        </p:nvCxnSpPr>
        <p:spPr>
          <a:xfrm>
            <a:off x="701842" y="4457700"/>
            <a:ext cx="1471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DD0D8F9-EF4E-4BD4-8398-770DE94B9EB0}"/>
              </a:ext>
            </a:extLst>
          </p:cNvPr>
          <p:cNvCxnSpPr>
            <a:cxnSpLocks/>
          </p:cNvCxnSpPr>
          <p:nvPr/>
        </p:nvCxnSpPr>
        <p:spPr>
          <a:xfrm>
            <a:off x="701842" y="2209962"/>
            <a:ext cx="0" cy="2243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F33F1B4-9CC0-469D-A1A7-41C69B279381}"/>
              </a:ext>
            </a:extLst>
          </p:cNvPr>
          <p:cNvCxnSpPr>
            <a:cxnSpLocks/>
          </p:cNvCxnSpPr>
          <p:nvPr/>
        </p:nvCxnSpPr>
        <p:spPr>
          <a:xfrm>
            <a:off x="2173704" y="4453689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2637557-630C-430A-A65A-2C0519243568}"/>
              </a:ext>
            </a:extLst>
          </p:cNvPr>
          <p:cNvCxnSpPr>
            <a:cxnSpLocks/>
          </p:cNvCxnSpPr>
          <p:nvPr/>
        </p:nvCxnSpPr>
        <p:spPr>
          <a:xfrm>
            <a:off x="2173704" y="683795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5119B6F-05C4-494A-99DF-819F37AAF62B}"/>
              </a:ext>
            </a:extLst>
          </p:cNvPr>
          <p:cNvCxnSpPr>
            <a:cxnSpLocks/>
          </p:cNvCxnSpPr>
          <p:nvPr/>
        </p:nvCxnSpPr>
        <p:spPr>
          <a:xfrm>
            <a:off x="8442158" y="689810"/>
            <a:ext cx="0" cy="3767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4631BD4-8FD1-41E3-BD4F-7D018145A1B4}"/>
              </a:ext>
            </a:extLst>
          </p:cNvPr>
          <p:cNvCxnSpPr>
            <a:cxnSpLocks/>
          </p:cNvCxnSpPr>
          <p:nvPr/>
        </p:nvCxnSpPr>
        <p:spPr>
          <a:xfrm>
            <a:off x="705852" y="683795"/>
            <a:ext cx="0" cy="623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9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205405-A259-4CFE-B0A4-2506DC5764BB}"/>
              </a:ext>
            </a:extLst>
          </p:cNvPr>
          <p:cNvSpPr/>
          <p:nvPr/>
        </p:nvSpPr>
        <p:spPr>
          <a:xfrm>
            <a:off x="2646949" y="0"/>
            <a:ext cx="6497050" cy="5143500"/>
          </a:xfrm>
          <a:prstGeom prst="rect">
            <a:avLst/>
          </a:prstGeom>
          <a:solidFill>
            <a:schemeClr val="accent1">
              <a:alpha val="98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160790" y="1216962"/>
            <a:ext cx="2357820" cy="99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Диаграмма </a:t>
            </a:r>
            <a:b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вариантов использования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16042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3845EC"/>
                </a:solidFill>
              </a:rPr>
              <a:t>6</a:t>
            </a:fld>
            <a:endParaRPr dirty="0">
              <a:solidFill>
                <a:srgbClr val="3845EC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B6397A8-80C0-4693-B7CB-478DB532C58E}"/>
              </a:ext>
            </a:extLst>
          </p:cNvPr>
          <p:cNvCxnSpPr>
            <a:cxnSpLocks/>
          </p:cNvCxnSpPr>
          <p:nvPr/>
        </p:nvCxnSpPr>
        <p:spPr>
          <a:xfrm>
            <a:off x="701842" y="689811"/>
            <a:ext cx="1945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A6653D8-98C1-4ADC-8354-0E5ED4A8BF1F}"/>
              </a:ext>
            </a:extLst>
          </p:cNvPr>
          <p:cNvCxnSpPr>
            <a:cxnSpLocks/>
          </p:cNvCxnSpPr>
          <p:nvPr/>
        </p:nvCxnSpPr>
        <p:spPr>
          <a:xfrm>
            <a:off x="701842" y="4457700"/>
            <a:ext cx="1945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DD0D8F9-EF4E-4BD4-8398-770DE94B9EB0}"/>
              </a:ext>
            </a:extLst>
          </p:cNvPr>
          <p:cNvCxnSpPr>
            <a:cxnSpLocks/>
          </p:cNvCxnSpPr>
          <p:nvPr/>
        </p:nvCxnSpPr>
        <p:spPr>
          <a:xfrm>
            <a:off x="701842" y="2209962"/>
            <a:ext cx="0" cy="2243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F33F1B4-9CC0-469D-A1A7-41C69B279381}"/>
              </a:ext>
            </a:extLst>
          </p:cNvPr>
          <p:cNvCxnSpPr>
            <a:cxnSpLocks/>
          </p:cNvCxnSpPr>
          <p:nvPr/>
        </p:nvCxnSpPr>
        <p:spPr>
          <a:xfrm>
            <a:off x="2173704" y="4453689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02637557-630C-430A-A65A-2C0519243568}"/>
              </a:ext>
            </a:extLst>
          </p:cNvPr>
          <p:cNvCxnSpPr>
            <a:cxnSpLocks/>
          </p:cNvCxnSpPr>
          <p:nvPr/>
        </p:nvCxnSpPr>
        <p:spPr>
          <a:xfrm>
            <a:off x="2173704" y="683795"/>
            <a:ext cx="62684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5119B6F-05C4-494A-99DF-819F37AAF62B}"/>
              </a:ext>
            </a:extLst>
          </p:cNvPr>
          <p:cNvCxnSpPr>
            <a:cxnSpLocks/>
          </p:cNvCxnSpPr>
          <p:nvPr/>
        </p:nvCxnSpPr>
        <p:spPr>
          <a:xfrm>
            <a:off x="8442158" y="689810"/>
            <a:ext cx="0" cy="3767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4631BD4-8FD1-41E3-BD4F-7D018145A1B4}"/>
              </a:ext>
            </a:extLst>
          </p:cNvPr>
          <p:cNvCxnSpPr>
            <a:cxnSpLocks/>
          </p:cNvCxnSpPr>
          <p:nvPr/>
        </p:nvCxnSpPr>
        <p:spPr>
          <a:xfrm>
            <a:off x="705852" y="683795"/>
            <a:ext cx="0" cy="5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C3C271-CCD9-4893-92C2-996E2333E8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9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74" b="8974"/>
          <a:stretch>
            <a:fillRect/>
          </a:stretch>
        </p:blipFill>
        <p:spPr bwMode="auto">
          <a:xfrm>
            <a:off x="2850851" y="1267874"/>
            <a:ext cx="5382216" cy="25199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51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258958" y="1169528"/>
            <a:ext cx="292052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</a:t>
            </a:r>
            <a:b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 (десктопное приложение)</a:t>
            </a:r>
            <a:endParaRPr sz="4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C2564F-B4DE-4305-BBE9-74B00052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78" y="70990"/>
            <a:ext cx="4127702" cy="5001520"/>
          </a:xfrm>
          <a:prstGeom prst="rect">
            <a:avLst/>
          </a:prstGeom>
        </p:spPr>
      </p:pic>
      <p:sp>
        <p:nvSpPr>
          <p:cNvPr id="9" name="Google Shape;95;p17">
            <a:extLst>
              <a:ext uri="{FF2B5EF4-FFF2-40B4-BE49-F238E27FC236}">
                <a16:creationId xmlns:a16="http://schemas.microsoft.com/office/drawing/2014/main" id="{604228AA-5726-4DF4-ABE8-592A6F51F898}"/>
              </a:ext>
            </a:extLst>
          </p:cNvPr>
          <p:cNvSpPr txBox="1">
            <a:spLocks/>
          </p:cNvSpPr>
          <p:nvPr/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7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8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163755" y="2298749"/>
            <a:ext cx="7599600" cy="54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ресурсов</a:t>
            </a:r>
            <a:b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</a:t>
            </a:r>
            <a:endParaRPr sz="4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B1D3E-AEC4-4ABE-8633-B10F75E5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74" y="769013"/>
            <a:ext cx="4462718" cy="3605473"/>
          </a:xfrm>
          <a:prstGeom prst="rect">
            <a:avLst/>
          </a:prstGeom>
        </p:spPr>
      </p:pic>
      <p:sp>
        <p:nvSpPr>
          <p:cNvPr id="11" name="Google Shape;95;p17">
            <a:extLst>
              <a:ext uri="{FF2B5EF4-FFF2-40B4-BE49-F238E27FC236}">
                <a16:creationId xmlns:a16="http://schemas.microsoft.com/office/drawing/2014/main" id="{D1285F51-F5E9-4085-99C7-94ECD46A719E}"/>
              </a:ext>
            </a:extLst>
          </p:cNvPr>
          <p:cNvSpPr txBox="1">
            <a:spLocks/>
          </p:cNvSpPr>
          <p:nvPr/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8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3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216610" y="1077319"/>
            <a:ext cx="2771727" cy="685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</a:t>
            </a:r>
            <a:br>
              <a:rPr lang="ru-RU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</a:t>
            </a:r>
            <a:br>
              <a:rPr lang="ru-RU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(веб-сервис)</a:t>
            </a:r>
            <a:endParaRPr sz="5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BE071D-AEAE-4DFB-BD12-DFFED2C8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696" y="104274"/>
            <a:ext cx="3950189" cy="4940968"/>
          </a:xfrm>
          <a:prstGeom prst="rect">
            <a:avLst/>
          </a:prstGeom>
        </p:spPr>
      </p:pic>
      <p:sp>
        <p:nvSpPr>
          <p:cNvPr id="9" name="Google Shape;95;p17">
            <a:extLst>
              <a:ext uri="{FF2B5EF4-FFF2-40B4-BE49-F238E27FC236}">
                <a16:creationId xmlns:a16="http://schemas.microsoft.com/office/drawing/2014/main" id="{8E37C7A8-B2CE-440F-BB88-15D17430C3BF}"/>
              </a:ext>
            </a:extLst>
          </p:cNvPr>
          <p:cNvSpPr txBox="1">
            <a:spLocks/>
          </p:cNvSpPr>
          <p:nvPr/>
        </p:nvSpPr>
        <p:spPr>
          <a:xfrm>
            <a:off x="0" y="4457700"/>
            <a:ext cx="6858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9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27694"/>
      </p:ext>
    </p:extLst>
  </p:cSld>
  <p:clrMapOvr>
    <a:masterClrMapping/>
  </p:clrMapOvr>
</p:sld>
</file>

<file path=ppt/theme/theme1.xml><?xml version="1.0" encoding="utf-8"?>
<a:theme xmlns:a="http://schemas.openxmlformats.org/drawingml/2006/main" name="Celia template">
  <a:themeElements>
    <a:clrScheme name="Custom 347">
      <a:dk1>
        <a:srgbClr val="4E515E"/>
      </a:dk1>
      <a:lt1>
        <a:srgbClr val="FFFFFF"/>
      </a:lt1>
      <a:dk2>
        <a:srgbClr val="B3B7CC"/>
      </a:dk2>
      <a:lt2>
        <a:srgbClr val="DEE0EB"/>
      </a:lt2>
      <a:accent1>
        <a:srgbClr val="5F79F6"/>
      </a:accent1>
      <a:accent2>
        <a:srgbClr val="B1BDF8"/>
      </a:accent2>
      <a:accent3>
        <a:srgbClr val="3F43AF"/>
      </a:accent3>
      <a:accent4>
        <a:srgbClr val="FF493F"/>
      </a:accent4>
      <a:accent5>
        <a:srgbClr val="FF8A00"/>
      </a:accent5>
      <a:accent6>
        <a:srgbClr val="FFBB4B"/>
      </a:accent6>
      <a:hlink>
        <a:srgbClr val="5F79F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533</Words>
  <Application>Microsoft Office PowerPoint</Application>
  <PresentationFormat>Экран (16:9)</PresentationFormat>
  <Paragraphs>105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Red Hat Display Black</vt:lpstr>
      <vt:lpstr>Times New Roman</vt:lpstr>
      <vt:lpstr>Arial</vt:lpstr>
      <vt:lpstr>Kulim Park Light</vt:lpstr>
      <vt:lpstr>Kulim Park</vt:lpstr>
      <vt:lpstr>Calibri</vt:lpstr>
      <vt:lpstr>Celia template</vt:lpstr>
      <vt:lpstr>Программное средство Портфолио криптовалют</vt:lpstr>
      <vt:lpstr>Цель проекта - предоставление сервиса по ведению портфолио криптовалют</vt:lpstr>
      <vt:lpstr>Аналоги</vt:lpstr>
      <vt:lpstr>Постановка задачи предполагает разделение системы на компоненты</vt:lpstr>
      <vt:lpstr>Диаграмма сущностей </vt:lpstr>
      <vt:lpstr>Диаграмма  вариантов использования</vt:lpstr>
      <vt:lpstr>Схема работы системы (десктопное приложение)</vt:lpstr>
      <vt:lpstr>Схема ресурсов системы</vt:lpstr>
      <vt:lpstr>Схема работы системы (веб-сервис)</vt:lpstr>
      <vt:lpstr>Структура  классов</vt:lpstr>
      <vt:lpstr>Схема  базы данных</vt:lpstr>
      <vt:lpstr>Презентация PowerPoint</vt:lpstr>
      <vt:lpstr>Алгоритмы</vt:lpstr>
      <vt:lpstr>Добавление монеты </vt:lpstr>
      <vt:lpstr>Удаление монеты </vt:lpstr>
      <vt:lpstr>Добавление транзакции перевода </vt:lpstr>
      <vt:lpstr>Добавление транзакции обмена </vt:lpstr>
      <vt:lpstr>Логирование </vt:lpstr>
      <vt:lpstr> Обновление  текущей цены </vt:lpstr>
      <vt:lpstr>Главное окно приложения</vt:lpstr>
      <vt:lpstr>Презентация PowerPoint</vt:lpstr>
      <vt:lpstr>Тестирование Контроль качества состоял из этапов: 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средство Портфолио криптовалют</dc:title>
  <dc:creator>ديانا Kalilask4</dc:creator>
  <cp:lastModifiedBy>ديانا Kalilask4</cp:lastModifiedBy>
  <cp:revision>14</cp:revision>
  <dcterms:modified xsi:type="dcterms:W3CDTF">2022-04-02T19:03:20Z</dcterms:modified>
</cp:coreProperties>
</file>